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3" r:id="rId10"/>
    <p:sldId id="266" r:id="rId11"/>
    <p:sldId id="267" r:id="rId12"/>
    <p:sldId id="276" r:id="rId13"/>
    <p:sldId id="277" r:id="rId14"/>
    <p:sldId id="282" r:id="rId15"/>
    <p:sldId id="268" r:id="rId16"/>
    <p:sldId id="269" r:id="rId17"/>
    <p:sldId id="270" r:id="rId18"/>
    <p:sldId id="271" r:id="rId19"/>
    <p:sldId id="272" r:id="rId20"/>
    <p:sldId id="274" r:id="rId21"/>
    <p:sldId id="275" r:id="rId22"/>
    <p:sldId id="278" r:id="rId23"/>
    <p:sldId id="280" r:id="rId24"/>
    <p:sldId id="281" r:id="rId25"/>
    <p:sldId id="273" r:id="rId26"/>
    <p:sldId id="283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06" autoAdjust="0"/>
    <p:restoredTop sz="94660"/>
  </p:normalViewPr>
  <p:slideViewPr>
    <p:cSldViewPr>
      <p:cViewPr varScale="1">
        <p:scale>
          <a:sx n="106" d="100"/>
          <a:sy n="106" d="100"/>
        </p:scale>
        <p:origin x="-5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819150-D869-4672-924C-157538066A6B}" type="datetimeFigureOut">
              <a:rPr lang="en-US" smtClean="0"/>
              <a:t>5/14/2009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918020-A82F-441C-B80D-F18A65E1B1F9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03CFF9-2E8E-4E8B-BCC1-A485FCD76307}" type="slidenum">
              <a:rPr lang="en-US"/>
              <a:pPr/>
              <a:t>1</a:t>
            </a:fld>
            <a:endParaRPr lang="en-US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692275" y="685800"/>
            <a:ext cx="3567113" cy="2676525"/>
          </a:xfrm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918020-A82F-441C-B80D-F18A65E1B1F9}" type="slidenum">
              <a:rPr lang="en-CA" smtClean="0"/>
              <a:t>8</a:t>
            </a:fld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918020-A82F-441C-B80D-F18A65E1B1F9}" type="slidenum">
              <a:rPr lang="en-CA" smtClean="0"/>
              <a:t>10</a:t>
            </a:fld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918020-A82F-441C-B80D-F18A65E1B1F9}" type="slidenum">
              <a:rPr lang="en-CA" smtClean="0"/>
              <a:t>11</a:t>
            </a:fld>
            <a:endParaRPr lang="en-C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918020-A82F-441C-B80D-F18A65E1B1F9}" type="slidenum">
              <a:rPr lang="en-CA" smtClean="0"/>
              <a:t>23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319088" y="6573838"/>
            <a:ext cx="2209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eaLnBrk="0" hangingPunct="0">
              <a:defRPr/>
            </a:pPr>
            <a:r>
              <a:rPr lang="en-US" sz="800">
                <a:solidFill>
                  <a:srgbClr val="595959"/>
                </a:solidFill>
              </a:rPr>
              <a:t>© 2006 Autodesk </a:t>
            </a: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4572000" y="65738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eaLnBrk="0" hangingPunct="0">
              <a:defRPr/>
            </a:pPr>
            <a:fld id="{5AB8F05C-E9B0-4531-8931-9490FBDBF7B2}" type="slidenum">
              <a:rPr lang="en-US" sz="800">
                <a:solidFill>
                  <a:srgbClr val="595959"/>
                </a:solidFill>
              </a:rPr>
              <a:pPr eaLnBrk="0" hangingPunct="0">
                <a:defRPr/>
              </a:pPr>
              <a:t>‹#›</a:t>
            </a:fld>
            <a:endParaRPr lang="en-US" sz="800">
              <a:solidFill>
                <a:srgbClr val="595959"/>
              </a:solidFill>
            </a:endParaRPr>
          </a:p>
        </p:txBody>
      </p:sp>
      <p:pic>
        <p:nvPicPr>
          <p:cNvPr id="6" name="Picture 9" descr="seg_blac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0"/>
            <a:ext cx="32004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15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9088" y="3016250"/>
            <a:ext cx="4862512" cy="1327150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21572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19088" y="4495800"/>
            <a:ext cx="4862512" cy="838200"/>
          </a:xfrm>
        </p:spPr>
        <p:txBody>
          <a:bodyPr/>
          <a:lstStyle>
            <a:lvl1pPr>
              <a:lnSpc>
                <a:spcPct val="85000"/>
              </a:lnSpc>
              <a:defRPr>
                <a:solidFill>
                  <a:srgbClr val="00AADD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1763" y="136525"/>
            <a:ext cx="2052637" cy="63992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9088" y="136525"/>
            <a:ext cx="6010275" cy="63992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9088" y="1416050"/>
            <a:ext cx="4030662" cy="5119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02150" y="1416050"/>
            <a:ext cx="4032250" cy="5119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7" name="Text Box 3"/>
          <p:cNvSpPr txBox="1">
            <a:spLocks noChangeArrowheads="1"/>
          </p:cNvSpPr>
          <p:nvPr/>
        </p:nvSpPr>
        <p:spPr bwMode="auto">
          <a:xfrm>
            <a:off x="319088" y="6573838"/>
            <a:ext cx="2209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eaLnBrk="0" hangingPunct="0">
              <a:defRPr/>
            </a:pPr>
            <a:r>
              <a:rPr lang="en-US" sz="800">
                <a:solidFill>
                  <a:srgbClr val="595959"/>
                </a:solidFill>
              </a:rPr>
              <a:t>© 2006 Autodesk 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9088" y="1416050"/>
            <a:ext cx="8215312" cy="511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620549" name="Rectangle 5"/>
          <p:cNvSpPr>
            <a:spLocks noChangeArrowheads="1"/>
          </p:cNvSpPr>
          <p:nvPr/>
        </p:nvSpPr>
        <p:spPr bwMode="auto">
          <a:xfrm>
            <a:off x="4572000" y="65738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eaLnBrk="0" hangingPunct="0">
              <a:defRPr/>
            </a:pPr>
            <a:fld id="{121C48D1-AC9B-4CAA-B02C-EDC3FE6AF249}" type="slidenum">
              <a:rPr lang="en-US" sz="800">
                <a:solidFill>
                  <a:srgbClr val="595959"/>
                </a:solidFill>
              </a:rPr>
              <a:pPr eaLnBrk="0" hangingPunct="0">
                <a:defRPr/>
              </a:pPr>
              <a:t>‹#›</a:t>
            </a:fld>
            <a:endParaRPr lang="en-US" sz="800">
              <a:solidFill>
                <a:srgbClr val="595959"/>
              </a:solidFill>
            </a:endParaRPr>
          </a:p>
        </p:txBody>
      </p:sp>
      <p:sp>
        <p:nvSpPr>
          <p:cNvPr id="1029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319088" y="136525"/>
            <a:ext cx="82153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pic>
        <p:nvPicPr>
          <p:cNvPr id="1030" name="Picture 13" descr="bar_only_black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550275" y="0"/>
            <a:ext cx="593725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/>
  </p:transition>
  <p:txStyles>
    <p:titleStyle>
      <a:lvl1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2pPr>
      <a:lvl3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3pPr>
      <a:lvl4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4pPr>
      <a:lvl5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15000"/>
        </a:spcBef>
        <a:spcAft>
          <a:spcPct val="15000"/>
        </a:spcAft>
        <a:buChar char="•"/>
        <a:defRPr sz="2400">
          <a:solidFill>
            <a:schemeClr val="bg1"/>
          </a:solidFill>
          <a:latin typeface="+mn-lt"/>
          <a:ea typeface="+mn-ea"/>
          <a:cs typeface="+mn-cs"/>
        </a:defRPr>
      </a:lvl1pPr>
      <a:lvl2pPr marL="347663" indent="-233363" algn="l" rtl="0" eaLnBrk="1" fontAlgn="base" hangingPunct="1">
        <a:spcBef>
          <a:spcPct val="15000"/>
        </a:spcBef>
        <a:spcAft>
          <a:spcPct val="15000"/>
        </a:spcAft>
        <a:buClr>
          <a:srgbClr val="00AADD"/>
        </a:buClr>
        <a:buSzPct val="80000"/>
        <a:buFont typeface="Wingdings" pitchFamily="1" charset="2"/>
        <a:buChar char="§"/>
        <a:defRPr sz="2000">
          <a:solidFill>
            <a:schemeClr val="bg1"/>
          </a:solidFill>
          <a:latin typeface="+mn-lt"/>
        </a:defRPr>
      </a:lvl2pPr>
      <a:lvl3pPr marL="690563" indent="-228600" algn="l" rtl="0" eaLnBrk="1" fontAlgn="base" hangingPunct="1">
        <a:spcBef>
          <a:spcPct val="15000"/>
        </a:spcBef>
        <a:spcAft>
          <a:spcPct val="15000"/>
        </a:spcAft>
        <a:buClr>
          <a:srgbClr val="00AADD"/>
        </a:buClr>
        <a:buSzPct val="80000"/>
        <a:buFont typeface="Wingdings" pitchFamily="1" charset="2"/>
        <a:buChar char="§"/>
        <a:defRPr sz="2000">
          <a:solidFill>
            <a:schemeClr val="bg1"/>
          </a:solidFill>
          <a:latin typeface="+mn-lt"/>
        </a:defRPr>
      </a:lvl3pPr>
      <a:lvl4pPr marL="977900" indent="-173038" algn="l" rtl="0" eaLnBrk="1" fontAlgn="base" hangingPunct="1">
        <a:spcBef>
          <a:spcPct val="0"/>
        </a:spcBef>
        <a:spcAft>
          <a:spcPct val="5000"/>
        </a:spcAft>
        <a:buClr>
          <a:schemeClr val="bg1"/>
        </a:buClr>
        <a:buSzPct val="80000"/>
        <a:buFont typeface="Wingdings" pitchFamily="1" charset="2"/>
        <a:buChar char="–"/>
        <a:defRPr sz="2000">
          <a:solidFill>
            <a:schemeClr val="bg1"/>
          </a:solidFill>
          <a:latin typeface="+mn-lt"/>
        </a:defRPr>
      </a:lvl4pPr>
      <a:lvl5pPr marL="1714500" indent="-228600" algn="l" rtl="0" eaLnBrk="1" fontAlgn="base" hangingPunct="1">
        <a:spcBef>
          <a:spcPct val="10000"/>
        </a:spcBef>
        <a:spcAft>
          <a:spcPct val="10000"/>
        </a:spcAft>
        <a:buClr>
          <a:schemeClr val="bg1"/>
        </a:buClr>
        <a:buSzPct val="80000"/>
        <a:buFont typeface="Wingdings" pitchFamily="1" charset="2"/>
        <a:buChar char="»"/>
        <a:defRPr sz="2000">
          <a:solidFill>
            <a:schemeClr val="bg1"/>
          </a:solidFill>
          <a:latin typeface="+mn-lt"/>
        </a:defRPr>
      </a:lvl5pPr>
      <a:lvl6pPr marL="2171700" indent="-228600" algn="l" rtl="0" eaLnBrk="1" fontAlgn="base" hangingPunct="1">
        <a:spcBef>
          <a:spcPct val="10000"/>
        </a:spcBef>
        <a:spcAft>
          <a:spcPct val="10000"/>
        </a:spcAft>
        <a:buClr>
          <a:schemeClr val="bg1"/>
        </a:buClr>
        <a:buSzPct val="80000"/>
        <a:buFont typeface="Wingdings" pitchFamily="2" charset="2"/>
        <a:defRPr sz="2000">
          <a:solidFill>
            <a:schemeClr val="bg1"/>
          </a:solidFill>
          <a:latin typeface="+mn-lt"/>
        </a:defRPr>
      </a:lvl6pPr>
      <a:lvl7pPr marL="2628900" indent="-228600" algn="l" rtl="0" eaLnBrk="1" fontAlgn="base" hangingPunct="1">
        <a:spcBef>
          <a:spcPct val="10000"/>
        </a:spcBef>
        <a:spcAft>
          <a:spcPct val="10000"/>
        </a:spcAft>
        <a:buClr>
          <a:schemeClr val="bg1"/>
        </a:buClr>
        <a:buSzPct val="80000"/>
        <a:buFont typeface="Wingdings" pitchFamily="2" charset="2"/>
        <a:defRPr sz="2000">
          <a:solidFill>
            <a:schemeClr val="bg1"/>
          </a:solidFill>
          <a:latin typeface="+mn-lt"/>
        </a:defRPr>
      </a:lvl7pPr>
      <a:lvl8pPr marL="3086100" indent="-228600" algn="l" rtl="0" eaLnBrk="1" fontAlgn="base" hangingPunct="1">
        <a:spcBef>
          <a:spcPct val="10000"/>
        </a:spcBef>
        <a:spcAft>
          <a:spcPct val="10000"/>
        </a:spcAft>
        <a:buClr>
          <a:schemeClr val="bg1"/>
        </a:buClr>
        <a:buSzPct val="80000"/>
        <a:buFont typeface="Wingdings" pitchFamily="2" charset="2"/>
        <a:defRPr sz="2000">
          <a:solidFill>
            <a:schemeClr val="bg1"/>
          </a:solidFill>
          <a:latin typeface="+mn-lt"/>
        </a:defRPr>
      </a:lvl8pPr>
      <a:lvl9pPr marL="3543300" indent="-228600" algn="l" rtl="0" eaLnBrk="1" fontAlgn="base" hangingPunct="1">
        <a:spcBef>
          <a:spcPct val="10000"/>
        </a:spcBef>
        <a:spcAft>
          <a:spcPct val="10000"/>
        </a:spcAft>
        <a:buClr>
          <a:schemeClr val="bg1"/>
        </a:buClr>
        <a:buSzPct val="80000"/>
        <a:buFont typeface="Wingdings" pitchFamily="2" charset="2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adnsparks.autodesk.com/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mailto:Stephen.Taylor@autodesk.co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9" descr="ME_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9"/>
          <p:cNvSpPr>
            <a:spLocks noGrp="1" noChangeArrowheads="1"/>
          </p:cNvSpPr>
          <p:nvPr/>
        </p:nvSpPr>
        <p:spPr bwMode="auto">
          <a:xfrm>
            <a:off x="319088" y="2933700"/>
            <a:ext cx="825344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/>
            <a:r>
              <a:rPr lang="en-US" sz="4000" dirty="0">
                <a:solidFill>
                  <a:schemeClr val="bg1"/>
                </a:solidFill>
              </a:rPr>
              <a:t>3ds Max SDK </a:t>
            </a:r>
            <a:r>
              <a:rPr lang="en-US" sz="4000" dirty="0" smtClean="0">
                <a:solidFill>
                  <a:schemeClr val="bg1"/>
                </a:solidFill>
              </a:rPr>
              <a:t>– </a:t>
            </a:r>
            <a:r>
              <a:rPr lang="en-US" sz="4000" dirty="0" smtClean="0">
                <a:solidFill>
                  <a:schemeClr val="bg1"/>
                </a:solidFill>
              </a:rPr>
              <a:t>Debugging Max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76" name="Rectangle 10"/>
          <p:cNvSpPr>
            <a:spLocks noGrp="1" noChangeArrowheads="1"/>
          </p:cNvSpPr>
          <p:nvPr/>
        </p:nvSpPr>
        <p:spPr bwMode="auto">
          <a:xfrm>
            <a:off x="319088" y="3622675"/>
            <a:ext cx="7653337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eaLnBrk="0" hangingPunct="0"/>
            <a:r>
              <a:rPr lang="en-US" sz="2000" b="1" dirty="0" smtClean="0">
                <a:solidFill>
                  <a:schemeClr val="bg1"/>
                </a:solidFill>
              </a:rPr>
              <a:t>Stephen Taylor</a:t>
            </a:r>
            <a:endParaRPr lang="en-US" sz="2000" b="1" dirty="0">
              <a:solidFill>
                <a:schemeClr val="bg1"/>
              </a:solidFill>
            </a:endParaRPr>
          </a:p>
          <a:p>
            <a:pPr eaLnBrk="0" hangingPunct="0"/>
            <a:r>
              <a:rPr lang="en-US" sz="1600" dirty="0" smtClean="0">
                <a:solidFill>
                  <a:schemeClr val="bg1"/>
                </a:solidFill>
              </a:rPr>
              <a:t>Autodesk Developer Consultant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Watch Windows Advanced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Set local variables</a:t>
            </a:r>
          </a:p>
          <a:p>
            <a:pPr lvl="1"/>
            <a:r>
              <a:rPr lang="en-CA" dirty="0" smtClean="0"/>
              <a:t>What would have happened if that pointer was NULL?</a:t>
            </a:r>
          </a:p>
          <a:p>
            <a:r>
              <a:rPr lang="en-CA" dirty="0" smtClean="0"/>
              <a:t>Display VS global ‘variables’</a:t>
            </a:r>
          </a:p>
          <a:p>
            <a:pPr lvl="1"/>
            <a:r>
              <a:rPr lang="en-CA" dirty="0" err="1" smtClean="0"/>
              <a:t>eg</a:t>
            </a:r>
            <a:r>
              <a:rPr lang="en-CA" dirty="0" smtClean="0"/>
              <a:t> Thread ID</a:t>
            </a:r>
          </a:p>
          <a:p>
            <a:r>
              <a:rPr lang="en-CA" dirty="0" smtClean="0"/>
              <a:t>Call Functions</a:t>
            </a:r>
          </a:p>
          <a:p>
            <a:pPr lvl="1"/>
            <a:r>
              <a:rPr lang="en-CA" dirty="0" smtClean="0"/>
              <a:t>Cannot break in called function</a:t>
            </a:r>
          </a:p>
          <a:p>
            <a:pPr lvl="1"/>
            <a:r>
              <a:rPr lang="en-CA" dirty="0" smtClean="0"/>
              <a:t>Maintains “this” pointer</a:t>
            </a:r>
            <a:endParaRPr lang="en-CA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4419600"/>
            <a:ext cx="616267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Watch Windows Advanced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Can be customized!</a:t>
            </a:r>
          </a:p>
          <a:p>
            <a:pPr lvl="1"/>
            <a:r>
              <a:rPr lang="en-CA" dirty="0" smtClean="0"/>
              <a:t>&lt;</a:t>
            </a:r>
            <a:r>
              <a:rPr lang="en-CA" dirty="0" err="1" smtClean="0"/>
              <a:t>ProgramFiles</a:t>
            </a:r>
            <a:r>
              <a:rPr lang="en-CA" dirty="0" smtClean="0"/>
              <a:t>&gt;\Microsoft Visual Studio </a:t>
            </a:r>
            <a:r>
              <a:rPr lang="en-CA" dirty="0" smtClean="0"/>
              <a:t>8\Common7\Packages\Debugger\autoexp.dat</a:t>
            </a:r>
            <a:endParaRPr lang="en-CA" dirty="0" smtClean="0"/>
          </a:p>
          <a:p>
            <a:pPr lvl="1"/>
            <a:r>
              <a:rPr lang="en-CA" dirty="0" smtClean="0"/>
              <a:t>Control the way classes are displayed</a:t>
            </a:r>
          </a:p>
          <a:p>
            <a:pPr lvl="1"/>
            <a:r>
              <a:rPr lang="en-CA" dirty="0" smtClean="0"/>
              <a:t>Defaults already implemented for </a:t>
            </a:r>
            <a:r>
              <a:rPr lang="en-CA" dirty="0" err="1" smtClean="0"/>
              <a:t>stl</a:t>
            </a:r>
            <a:endParaRPr lang="en-CA" dirty="0" smtClean="0"/>
          </a:p>
          <a:p>
            <a:pPr lvl="1"/>
            <a:r>
              <a:rPr lang="en-CA" dirty="0" smtClean="0"/>
              <a:t>Much more interesting for Maya</a:t>
            </a:r>
          </a:p>
          <a:p>
            <a:pPr lvl="2"/>
            <a:r>
              <a:rPr lang="en-CA" dirty="0" smtClean="0"/>
              <a:t>Automatically extract string contents, array contents, etc.</a:t>
            </a:r>
          </a:p>
          <a:p>
            <a:pPr lvl="2"/>
            <a:r>
              <a:rPr lang="en-CA" dirty="0" smtClean="0"/>
              <a:t>Google for existing solutions</a:t>
            </a:r>
          </a:p>
          <a:p>
            <a:pPr lvl="1"/>
            <a:r>
              <a:rPr lang="en-CA" dirty="0" smtClean="0"/>
              <a:t>Max benefits from</a:t>
            </a:r>
          </a:p>
          <a:p>
            <a:pPr lvl="2"/>
            <a:r>
              <a:rPr lang="en-CA" dirty="0" smtClean="0"/>
              <a:t>Proper visualization of Tab arrays</a:t>
            </a:r>
          </a:p>
          <a:p>
            <a:pPr lvl="2"/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Symbols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PDB files</a:t>
            </a:r>
          </a:p>
          <a:p>
            <a:r>
              <a:rPr lang="en-CA" dirty="0" smtClean="0"/>
              <a:t>Containing debugging information</a:t>
            </a:r>
          </a:p>
          <a:p>
            <a:pPr lvl="1"/>
            <a:r>
              <a:rPr lang="en-CA" dirty="0" smtClean="0"/>
              <a:t>Debugging cannot function without </a:t>
            </a:r>
            <a:r>
              <a:rPr lang="en-CA" dirty="0" err="1" smtClean="0"/>
              <a:t>pdb</a:t>
            </a:r>
            <a:endParaRPr lang="en-CA" dirty="0" smtClean="0"/>
          </a:p>
          <a:p>
            <a:r>
              <a:rPr lang="en-CA" dirty="0" smtClean="0"/>
              <a:t>All builds should generate debugging information</a:t>
            </a:r>
          </a:p>
          <a:p>
            <a:pPr lvl="1"/>
            <a:r>
              <a:rPr lang="en-CA" dirty="0" smtClean="0"/>
              <a:t>This does not mean non-optimized</a:t>
            </a:r>
          </a:p>
          <a:p>
            <a:pPr lvl="1"/>
            <a:r>
              <a:rPr lang="en-CA" dirty="0" smtClean="0"/>
              <a:t>Does not add information to the resulting Binary</a:t>
            </a:r>
          </a:p>
          <a:p>
            <a:pPr lvl="1"/>
            <a:r>
              <a:rPr lang="en-CA" dirty="0" smtClean="0"/>
              <a:t>Optimized yield less </a:t>
            </a:r>
            <a:r>
              <a:rPr lang="en-CA" dirty="0" err="1" smtClean="0"/>
              <a:t>debuggable</a:t>
            </a:r>
            <a:r>
              <a:rPr lang="en-CA" dirty="0" smtClean="0"/>
              <a:t> information</a:t>
            </a:r>
          </a:p>
        </p:txBody>
      </p:sp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Debugging Max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ADN Only</a:t>
            </a:r>
          </a:p>
          <a:p>
            <a:endParaRPr lang="en-CA" dirty="0" smtClean="0"/>
          </a:p>
          <a:p>
            <a:r>
              <a:rPr lang="en-CA" dirty="0" smtClean="0"/>
              <a:t>Debug Build of Max</a:t>
            </a:r>
          </a:p>
          <a:p>
            <a:pPr lvl="1"/>
            <a:r>
              <a:rPr lang="en-CA" dirty="0" smtClean="0"/>
              <a:t>Includes all symbol files</a:t>
            </a:r>
          </a:p>
          <a:p>
            <a:pPr lvl="1"/>
            <a:r>
              <a:rPr lang="en-CA" dirty="0" smtClean="0"/>
              <a:t>Includes many source files</a:t>
            </a:r>
          </a:p>
          <a:p>
            <a:pPr lvl="2"/>
            <a:r>
              <a:rPr lang="en-CA" dirty="0" smtClean="0"/>
              <a:t>Ref.cpp, paramblock2.cpp, math libraries etc</a:t>
            </a:r>
          </a:p>
          <a:p>
            <a:pPr lvl="2"/>
            <a:endParaRPr lang="en-CA" dirty="0" smtClean="0"/>
          </a:p>
          <a:p>
            <a:pPr lvl="1"/>
            <a:r>
              <a:rPr lang="en-CA" dirty="0" smtClean="0"/>
              <a:t>Symbols match samples in &lt;</a:t>
            </a:r>
            <a:r>
              <a:rPr lang="en-CA" dirty="0" err="1" smtClean="0"/>
              <a:t>maxsdk</a:t>
            </a:r>
            <a:r>
              <a:rPr lang="en-CA" dirty="0" smtClean="0"/>
              <a:t>&gt;/samples directory!</a:t>
            </a:r>
          </a:p>
          <a:p>
            <a:pPr lvl="2"/>
            <a:r>
              <a:rPr lang="en-CA" dirty="0" smtClean="0"/>
              <a:t>Allows the user to step through production-level Max </a:t>
            </a:r>
            <a:r>
              <a:rPr lang="en-CA" dirty="0" err="1" smtClean="0"/>
              <a:t>plugins</a:t>
            </a:r>
            <a:endParaRPr lang="en-CA" dirty="0" smtClean="0"/>
          </a:p>
          <a:p>
            <a:pPr lvl="2"/>
            <a:endParaRPr lang="en-CA" dirty="0" smtClean="0"/>
          </a:p>
          <a:p>
            <a:pPr lvl="1"/>
            <a:r>
              <a:rPr lang="en-CA" dirty="0" smtClean="0"/>
              <a:t>White paper in ADN knowledgebase with instructions for installation/use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Debugging Max</a:t>
            </a:r>
            <a:endParaRPr lang="en-CA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95581" y="1416050"/>
            <a:ext cx="4862325" cy="511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Debugging </a:t>
            </a:r>
            <a:r>
              <a:rPr lang="en-CA" dirty="0" err="1" smtClean="0"/>
              <a:t>Plugins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What is the first code that is run?</a:t>
            </a:r>
          </a:p>
          <a:p>
            <a:pPr lvl="1"/>
            <a:r>
              <a:rPr lang="en-CA" dirty="0" err="1" smtClean="0"/>
              <a:t>ClassDesc</a:t>
            </a:r>
            <a:r>
              <a:rPr lang="en-CA" dirty="0" smtClean="0"/>
              <a:t>?</a:t>
            </a:r>
          </a:p>
          <a:p>
            <a:pPr lvl="1"/>
            <a:r>
              <a:rPr lang="en-CA" dirty="0" err="1" smtClean="0"/>
              <a:t>DllInit</a:t>
            </a:r>
            <a:r>
              <a:rPr lang="en-CA" dirty="0" smtClean="0"/>
              <a:t> functions?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Debugging </a:t>
            </a:r>
            <a:r>
              <a:rPr lang="en-CA" dirty="0" err="1" smtClean="0"/>
              <a:t>Plugins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What is the first code that is run?</a:t>
            </a:r>
          </a:p>
          <a:p>
            <a:pPr lvl="1"/>
            <a:r>
              <a:rPr lang="en-CA" dirty="0" err="1" smtClean="0"/>
              <a:t>ClassDesc</a:t>
            </a:r>
            <a:r>
              <a:rPr lang="en-CA" dirty="0" smtClean="0"/>
              <a:t>?</a:t>
            </a:r>
          </a:p>
          <a:p>
            <a:pPr lvl="1"/>
            <a:r>
              <a:rPr lang="en-CA" dirty="0" err="1" smtClean="0"/>
              <a:t>DllInit</a:t>
            </a:r>
            <a:r>
              <a:rPr lang="en-CA" dirty="0" smtClean="0"/>
              <a:t> functions?</a:t>
            </a:r>
          </a:p>
          <a:p>
            <a:pPr lvl="1"/>
            <a:r>
              <a:rPr lang="en-CA" dirty="0" smtClean="0"/>
              <a:t>Global scope static variables are initialized</a:t>
            </a:r>
          </a:p>
          <a:p>
            <a:pPr lvl="2"/>
            <a:r>
              <a:rPr lang="en-CA" dirty="0" smtClean="0"/>
              <a:t>Think static </a:t>
            </a:r>
            <a:r>
              <a:rPr lang="en-CA" dirty="0" err="1" smtClean="0"/>
              <a:t>ClassDesc</a:t>
            </a:r>
            <a:r>
              <a:rPr lang="en-CA" dirty="0" smtClean="0"/>
              <a:t> &amp; ParamBlockDesc2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Debugging </a:t>
            </a:r>
            <a:r>
              <a:rPr lang="en-CA" dirty="0" err="1" smtClean="0"/>
              <a:t>Plugins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215312" cy="5119688"/>
          </a:xfrm>
        </p:spPr>
        <p:txBody>
          <a:bodyPr/>
          <a:lstStyle/>
          <a:p>
            <a:r>
              <a:rPr lang="en-CA" dirty="0" smtClean="0"/>
              <a:t>What is the first code that is run?</a:t>
            </a:r>
          </a:p>
          <a:p>
            <a:pPr lvl="1"/>
            <a:r>
              <a:rPr lang="en-CA" dirty="0" err="1" smtClean="0"/>
              <a:t>ClassDesc</a:t>
            </a:r>
            <a:r>
              <a:rPr lang="en-CA" dirty="0" smtClean="0"/>
              <a:t>?</a:t>
            </a:r>
          </a:p>
          <a:p>
            <a:pPr lvl="1"/>
            <a:r>
              <a:rPr lang="en-CA" dirty="0" err="1" smtClean="0"/>
              <a:t>DllInit</a:t>
            </a:r>
            <a:r>
              <a:rPr lang="en-CA" dirty="0" smtClean="0"/>
              <a:t> functions?</a:t>
            </a:r>
          </a:p>
          <a:p>
            <a:pPr lvl="1"/>
            <a:r>
              <a:rPr lang="en-CA" dirty="0" smtClean="0"/>
              <a:t>Global scope static variables are initialized</a:t>
            </a:r>
          </a:p>
          <a:p>
            <a:pPr lvl="2"/>
            <a:r>
              <a:rPr lang="en-CA" dirty="0" smtClean="0"/>
              <a:t>Think static </a:t>
            </a:r>
            <a:r>
              <a:rPr lang="en-CA" dirty="0" err="1" smtClean="0"/>
              <a:t>ClassDesc</a:t>
            </a:r>
            <a:r>
              <a:rPr lang="en-CA" dirty="0" smtClean="0"/>
              <a:t> &amp; ParamBlockDesc2</a:t>
            </a:r>
          </a:p>
          <a:p>
            <a:pPr lvl="2"/>
            <a:endParaRPr lang="en-CA" dirty="0" smtClean="0"/>
          </a:p>
          <a:p>
            <a:pPr lvl="1"/>
            <a:r>
              <a:rPr lang="en-CA" dirty="0" smtClean="0"/>
              <a:t>Very often, </a:t>
            </a:r>
            <a:r>
              <a:rPr lang="en-CA" dirty="0" err="1" smtClean="0"/>
              <a:t>plugins</a:t>
            </a:r>
            <a:r>
              <a:rPr lang="en-CA" dirty="0" smtClean="0"/>
              <a:t> fail to load without any code seemingly executed</a:t>
            </a:r>
          </a:p>
          <a:p>
            <a:pPr lvl="2"/>
            <a:r>
              <a:rPr lang="en-CA" dirty="0" smtClean="0"/>
              <a:t>Error Code 127</a:t>
            </a:r>
          </a:p>
          <a:p>
            <a:pPr lvl="1"/>
            <a:r>
              <a:rPr lang="en-CA" dirty="0" smtClean="0"/>
              <a:t>ParamBlockDesc2 constructor is likely culprit.</a:t>
            </a:r>
          </a:p>
          <a:p>
            <a:pPr lvl="2"/>
            <a:r>
              <a:rPr lang="en-CA" dirty="0" smtClean="0"/>
              <a:t>Check also for missing dependencies (Google Depends.exe)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Debugging References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References account for the highest percentage of CER’s</a:t>
            </a:r>
          </a:p>
          <a:p>
            <a:pPr lvl="1"/>
            <a:r>
              <a:rPr lang="en-CA" dirty="0" smtClean="0"/>
              <a:t>Customer Error Reports – the dialog when Max crashes.</a:t>
            </a:r>
          </a:p>
          <a:p>
            <a:pPr lvl="1"/>
            <a:endParaRPr lang="en-CA" dirty="0" smtClean="0"/>
          </a:p>
          <a:p>
            <a:r>
              <a:rPr lang="en-CA" dirty="0" smtClean="0"/>
              <a:t>Common mistakes</a:t>
            </a:r>
          </a:p>
          <a:p>
            <a:pPr lvl="1"/>
            <a:r>
              <a:rPr lang="en-CA" dirty="0" smtClean="0"/>
              <a:t>Directly assigning to referenced variable</a:t>
            </a:r>
          </a:p>
          <a:p>
            <a:pPr lvl="2"/>
            <a:r>
              <a:rPr lang="en-CA" dirty="0" smtClean="0"/>
              <a:t>Always use </a:t>
            </a:r>
            <a:r>
              <a:rPr lang="en-CA" dirty="0" err="1" smtClean="0"/>
              <a:t>ReplaceReference</a:t>
            </a:r>
            <a:endParaRPr lang="en-CA" dirty="0" smtClean="0"/>
          </a:p>
          <a:p>
            <a:pPr lvl="1"/>
            <a:r>
              <a:rPr lang="en-CA" dirty="0" smtClean="0"/>
              <a:t>Explicitly deleting classes</a:t>
            </a:r>
          </a:p>
          <a:p>
            <a:pPr lvl="2"/>
            <a:r>
              <a:rPr lang="en-CA" dirty="0" smtClean="0"/>
              <a:t>We should never have to delete referenced objects.</a:t>
            </a:r>
          </a:p>
          <a:p>
            <a:pPr lvl="2"/>
            <a:r>
              <a:rPr lang="en-CA" dirty="0" smtClean="0"/>
              <a:t>Use </a:t>
            </a:r>
            <a:r>
              <a:rPr lang="en-CA" dirty="0" err="1" smtClean="0"/>
              <a:t>MaybeAutoDelete</a:t>
            </a:r>
            <a:r>
              <a:rPr lang="en-CA" dirty="0" smtClean="0"/>
              <a:t>/</a:t>
            </a:r>
            <a:r>
              <a:rPr lang="en-CA" dirty="0" err="1" smtClean="0"/>
              <a:t>AutoDelete</a:t>
            </a:r>
            <a:r>
              <a:rPr lang="en-CA" dirty="0" smtClean="0"/>
              <a:t> if necessary</a:t>
            </a:r>
            <a:endParaRPr lang="en-CA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4200" y="2438400"/>
            <a:ext cx="1828800" cy="2222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Debugging References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References account for the highest percentage of CER’s</a:t>
            </a:r>
          </a:p>
          <a:p>
            <a:pPr lvl="1"/>
            <a:r>
              <a:rPr lang="en-CA" dirty="0" smtClean="0"/>
              <a:t>Customer Error Reports – the dialog when Max crashes.</a:t>
            </a:r>
          </a:p>
          <a:p>
            <a:pPr lvl="1"/>
            <a:endParaRPr lang="en-CA" dirty="0" smtClean="0"/>
          </a:p>
          <a:p>
            <a:r>
              <a:rPr lang="en-CA" dirty="0" smtClean="0"/>
              <a:t>Understanding where references are</a:t>
            </a:r>
          </a:p>
          <a:p>
            <a:pPr lvl="1"/>
            <a:r>
              <a:rPr lang="en-CA" dirty="0" err="1" smtClean="0"/>
              <a:t>ReferenceWatcher</a:t>
            </a:r>
            <a:r>
              <a:rPr lang="en-CA" dirty="0" smtClean="0"/>
              <a:t> utility</a:t>
            </a:r>
          </a:p>
          <a:p>
            <a:pPr lvl="2"/>
            <a:r>
              <a:rPr lang="en-US" dirty="0" err="1" smtClean="0"/>
              <a:t>Maxsdk</a:t>
            </a:r>
            <a:r>
              <a:rPr lang="en-US" dirty="0" smtClean="0"/>
              <a:t>/</a:t>
            </a:r>
            <a:r>
              <a:rPr lang="en-US" dirty="0" err="1" smtClean="0"/>
              <a:t>howto</a:t>
            </a:r>
            <a:r>
              <a:rPr lang="en-US" dirty="0" smtClean="0"/>
              <a:t>/utilities/</a:t>
            </a:r>
            <a:r>
              <a:rPr lang="en-US" dirty="0" err="1" smtClean="0"/>
              <a:t>referencecheck</a:t>
            </a:r>
            <a:r>
              <a:rPr lang="en-US" dirty="0" smtClean="0"/>
              <a:t>/</a:t>
            </a:r>
          </a:p>
          <a:p>
            <a:pPr lvl="2"/>
            <a:r>
              <a:rPr lang="en-US" dirty="0" err="1" smtClean="0"/>
              <a:t>Maxsdk</a:t>
            </a:r>
            <a:r>
              <a:rPr lang="en-US" dirty="0" smtClean="0"/>
              <a:t>/</a:t>
            </a:r>
            <a:r>
              <a:rPr lang="en-US" dirty="0" err="1" smtClean="0"/>
              <a:t>plugin</a:t>
            </a:r>
            <a:r>
              <a:rPr lang="en-US" dirty="0" smtClean="0"/>
              <a:t>/refcheck.dlu</a:t>
            </a:r>
            <a:endParaRPr lang="en-US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2362200"/>
            <a:ext cx="1828800" cy="404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How to effectively Debug Max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Extracting information from Max</a:t>
            </a:r>
          </a:p>
          <a:p>
            <a:r>
              <a:rPr lang="en-CA" dirty="0" smtClean="0"/>
              <a:t>Visual Studio and Max</a:t>
            </a:r>
          </a:p>
          <a:p>
            <a:r>
              <a:rPr lang="en-CA" dirty="0" smtClean="0"/>
              <a:t>Debug Build (ADN Only)</a:t>
            </a:r>
          </a:p>
          <a:p>
            <a:r>
              <a:rPr lang="en-CA" dirty="0" smtClean="0"/>
              <a:t>Additional Tools</a:t>
            </a:r>
          </a:p>
          <a:p>
            <a:r>
              <a:rPr lang="en-CA" dirty="0" smtClean="0"/>
              <a:t>Putting it all together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Debugging References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MaxScript</a:t>
            </a:r>
            <a:endParaRPr lang="en-US" dirty="0" smtClean="0"/>
          </a:p>
          <a:p>
            <a:pPr lvl="1"/>
            <a:r>
              <a:rPr lang="en-US" dirty="0" smtClean="0"/>
              <a:t>Can iterate and change references</a:t>
            </a:r>
          </a:p>
          <a:p>
            <a:pPr lvl="1"/>
            <a:r>
              <a:rPr lang="en-US" dirty="0" smtClean="0"/>
              <a:t>Very useful for seeing ref structure</a:t>
            </a:r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>
            <a:off x="2286000" y="4114800"/>
            <a:ext cx="3352800" cy="1754326"/>
          </a:xfrm>
          <a:prstGeom prst="rect">
            <a:avLst/>
          </a:prstGeom>
          <a:solidFill>
            <a:schemeClr val="bg1"/>
          </a:solidFill>
          <a:ln w="15875">
            <a:solidFill>
              <a:schemeClr val="bg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#</a:t>
            </a:r>
            <a:r>
              <a:rPr lang="en-US" dirty="0" err="1" smtClean="0">
                <a:solidFill>
                  <a:srgbClr val="002060"/>
                </a:solidFill>
              </a:rPr>
              <a:t>Struct:refs</a:t>
            </a:r>
            <a:r>
              <a:rPr lang="en-US" dirty="0" smtClean="0">
                <a:solidFill>
                  <a:srgbClr val="002060"/>
                </a:solidFill>
              </a:rPr>
              <a:t>(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</a:t>
            </a:r>
            <a:r>
              <a:rPr lang="en-US" dirty="0" err="1" smtClean="0">
                <a:solidFill>
                  <a:srgbClr val="002060"/>
                </a:solidFill>
              </a:rPr>
              <a:t>dependsOn</a:t>
            </a:r>
            <a:r>
              <a:rPr lang="en-US" dirty="0" smtClean="0">
                <a:solidFill>
                  <a:srgbClr val="002060"/>
                </a:solidFill>
              </a:rPr>
              <a:t>:&lt;fn&gt;,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dependents:&lt;fn&gt;,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</a:t>
            </a:r>
            <a:r>
              <a:rPr lang="en-US" dirty="0" err="1" smtClean="0">
                <a:solidFill>
                  <a:srgbClr val="002060"/>
                </a:solidFill>
              </a:rPr>
              <a:t>dependentNodes</a:t>
            </a:r>
            <a:r>
              <a:rPr lang="en-US" dirty="0" smtClean="0">
                <a:solidFill>
                  <a:srgbClr val="002060"/>
                </a:solidFill>
              </a:rPr>
              <a:t>:&lt;fn&gt;,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</a:t>
            </a:r>
            <a:r>
              <a:rPr lang="en-US" dirty="0" err="1" smtClean="0">
                <a:solidFill>
                  <a:srgbClr val="002060"/>
                </a:solidFill>
              </a:rPr>
              <a:t>DependencyLoopTest</a:t>
            </a:r>
            <a:r>
              <a:rPr lang="en-US" dirty="0" smtClean="0">
                <a:solidFill>
                  <a:srgbClr val="002060"/>
                </a:solidFill>
              </a:rPr>
              <a:t>:&lt;fn&gt;)</a:t>
            </a:r>
          </a:p>
          <a:p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Debugging References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Roll-your-own Reference </a:t>
            </a:r>
            <a:r>
              <a:rPr lang="en-US" dirty="0" err="1" smtClean="0"/>
              <a:t>Validators</a:t>
            </a:r>
            <a:endParaRPr lang="en-US" dirty="0" smtClean="0"/>
          </a:p>
          <a:p>
            <a:pPr lvl="1"/>
            <a:r>
              <a:rPr lang="en-US" dirty="0" smtClean="0"/>
              <a:t>Included Sample Project</a:t>
            </a:r>
          </a:p>
          <a:p>
            <a:pPr lvl="1"/>
            <a:r>
              <a:rPr lang="en-US" dirty="0" smtClean="0"/>
              <a:t>Customize to your needs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Debug </a:t>
            </a:r>
            <a:r>
              <a:rPr lang="en-US" dirty="0" smtClean="0"/>
              <a:t>Build</a:t>
            </a:r>
            <a:endParaRPr lang="en-CA" dirty="0" smtClean="0"/>
          </a:p>
          <a:p>
            <a:pPr lvl="1"/>
            <a:r>
              <a:rPr lang="en-CA" dirty="0" smtClean="0"/>
              <a:t>Will notify of some issues</a:t>
            </a:r>
            <a:endParaRPr lang="en-US" dirty="0" smtClean="0"/>
          </a:p>
        </p:txBody>
      </p:sp>
    </p:spTree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Crash Dumps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Snapshot of </a:t>
            </a:r>
            <a:r>
              <a:rPr lang="en-CA" dirty="0" err="1" smtClean="0"/>
              <a:t>callstack</a:t>
            </a:r>
            <a:r>
              <a:rPr lang="en-CA" dirty="0" smtClean="0"/>
              <a:t> at time of error</a:t>
            </a:r>
          </a:p>
          <a:p>
            <a:pPr lvl="1"/>
            <a:r>
              <a:rPr lang="en-CA" dirty="0" smtClean="0"/>
              <a:t>Contains no heap information</a:t>
            </a:r>
          </a:p>
          <a:p>
            <a:pPr lvl="1"/>
            <a:r>
              <a:rPr lang="en-CA" dirty="0" smtClean="0"/>
              <a:t>Does arguments called and their functions</a:t>
            </a:r>
          </a:p>
          <a:p>
            <a:r>
              <a:rPr lang="en-US" dirty="0" smtClean="0"/>
              <a:t>Can be found at 	“%TEMP%/</a:t>
            </a:r>
            <a:r>
              <a:rPr lang="en-US" dirty="0" smtClean="0"/>
              <a:t>3dsMax_minidump.dmp”</a:t>
            </a:r>
          </a:p>
          <a:p>
            <a:r>
              <a:rPr lang="en-US" dirty="0" smtClean="0"/>
              <a:t>Only useful with symbols</a:t>
            </a:r>
          </a:p>
          <a:p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Retrieving Crash Dumps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Class ExitMaxCallback2</a:t>
            </a:r>
          </a:p>
          <a:p>
            <a:pPr lvl="1"/>
            <a:r>
              <a:rPr lang="en-CA" dirty="0" smtClean="0"/>
              <a:t>Called on crash</a:t>
            </a:r>
          </a:p>
          <a:p>
            <a:pPr lvl="1"/>
            <a:r>
              <a:rPr lang="en-CA" dirty="0" smtClean="0"/>
              <a:t>Max is unstable – don’t try and access it</a:t>
            </a:r>
          </a:p>
          <a:p>
            <a:pPr lvl="1"/>
            <a:r>
              <a:rPr lang="en-CA" dirty="0" smtClean="0"/>
              <a:t>Crash dump has been produced</a:t>
            </a:r>
            <a:endParaRPr lang="en-C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3429000"/>
            <a:ext cx="5705475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best source for information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adnsparks.autodesk.com/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</a:t>
            </a:r>
          </a:p>
          <a:p>
            <a:pPr>
              <a:buNone/>
            </a:pPr>
            <a:r>
              <a:rPr lang="en-US" dirty="0" smtClean="0"/>
              <a:t>Best</a:t>
            </a:r>
          </a:p>
          <a:p>
            <a:pPr>
              <a:buNone/>
            </a:pPr>
            <a:r>
              <a:rPr lang="en-US" dirty="0" smtClean="0"/>
              <a:t>Of</a:t>
            </a:r>
          </a:p>
          <a:p>
            <a:pPr>
              <a:buNone/>
            </a:pPr>
            <a:r>
              <a:rPr lang="en-US" dirty="0" smtClean="0"/>
              <a:t>The</a:t>
            </a:r>
          </a:p>
          <a:p>
            <a:pPr>
              <a:buNone/>
            </a:pPr>
            <a:r>
              <a:rPr lang="en-US" dirty="0" smtClean="0"/>
              <a:t>Best</a:t>
            </a:r>
          </a:p>
          <a:p>
            <a:pPr>
              <a:buNone/>
            </a:pPr>
            <a:endParaRPr lang="en-C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2819400"/>
            <a:ext cx="4991100" cy="30956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ransition spd="med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(2</a:t>
            </a:r>
            <a:r>
              <a:rPr lang="en-CA" baseline="30000" dirty="0" smtClean="0"/>
              <a:t>nd</a:t>
            </a:r>
            <a:r>
              <a:rPr lang="en-CA" dirty="0" smtClean="0"/>
              <a:t>) best source of information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088" y="1416050"/>
            <a:ext cx="8520112" cy="5119688"/>
          </a:xfrm>
        </p:spPr>
        <p:txBody>
          <a:bodyPr/>
          <a:lstStyle/>
          <a:p>
            <a:pPr>
              <a:buNone/>
            </a:pPr>
            <a:r>
              <a:rPr lang="en-CA" dirty="0" smtClean="0"/>
              <a:t>The best place to look to understand a given class or function?</a:t>
            </a:r>
          </a:p>
          <a:p>
            <a:pPr lvl="1"/>
            <a:endParaRPr lang="en-CA" dirty="0" smtClean="0"/>
          </a:p>
          <a:p>
            <a:pPr lvl="1"/>
            <a:r>
              <a:rPr lang="en-CA" dirty="0" smtClean="0"/>
              <a:t>Almost NEVER the SDK</a:t>
            </a:r>
          </a:p>
          <a:p>
            <a:pPr lvl="1"/>
            <a:r>
              <a:rPr lang="en-CA" dirty="0" smtClean="0"/>
              <a:t>Max comes with extensive documentation to describe what it does</a:t>
            </a:r>
          </a:p>
          <a:p>
            <a:pPr lvl="2"/>
            <a:r>
              <a:rPr lang="en-CA" dirty="0" smtClean="0"/>
              <a:t>The SDK exposes what it does</a:t>
            </a:r>
          </a:p>
          <a:p>
            <a:pPr lvl="1"/>
            <a:r>
              <a:rPr lang="en-CA" dirty="0" smtClean="0"/>
              <a:t>To understand what the SDK exposes, look in the documentation!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And Done… Thank You!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	</a:t>
            </a:r>
            <a:r>
              <a:rPr lang="en-CA" dirty="0" smtClean="0"/>
              <a:t>		</a:t>
            </a:r>
            <a:r>
              <a:rPr lang="en-CA" dirty="0" smtClean="0">
                <a:hlinkClick r:id="rId2"/>
              </a:rPr>
              <a:t>Stephen.Taylor@autodesk.com</a:t>
            </a:r>
            <a:endParaRPr lang="en-CA" dirty="0" smtClean="0"/>
          </a:p>
          <a:p>
            <a:pPr>
              <a:buNone/>
            </a:pP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 the beginning…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err="1" smtClean="0"/>
              <a:t>printf</a:t>
            </a:r>
            <a:r>
              <a:rPr lang="en-CA" dirty="0" smtClean="0"/>
              <a:t>(char*, …)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 the beginning…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err="1" smtClean="0"/>
              <a:t>printf</a:t>
            </a:r>
            <a:r>
              <a:rPr lang="en-CA" dirty="0" smtClean="0"/>
              <a:t>(char*, …)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err="1" smtClean="0"/>
              <a:t>DebugPrint</a:t>
            </a:r>
            <a:r>
              <a:rPr lang="en-CA" dirty="0" smtClean="0"/>
              <a:t>(char*, …);</a:t>
            </a:r>
          </a:p>
          <a:p>
            <a:pPr lvl="1"/>
            <a:r>
              <a:rPr lang="en-CA" dirty="0" smtClean="0"/>
              <a:t>Print to </a:t>
            </a:r>
            <a:r>
              <a:rPr lang="en-CA" dirty="0" err="1" smtClean="0"/>
              <a:t>VisualStudio</a:t>
            </a:r>
            <a:r>
              <a:rPr lang="en-CA" dirty="0" smtClean="0"/>
              <a:t> debug window</a:t>
            </a:r>
            <a:endParaRPr lang="en-CA" dirty="0" smtClean="0"/>
          </a:p>
          <a:p>
            <a:pPr>
              <a:buNone/>
            </a:pPr>
            <a:r>
              <a:rPr lang="en-CA" dirty="0" err="1" smtClean="0"/>
              <a:t>MaxMsgBox</a:t>
            </a:r>
            <a:r>
              <a:rPr lang="en-CA" dirty="0" smtClean="0"/>
              <a:t>(…);</a:t>
            </a:r>
          </a:p>
          <a:p>
            <a:pPr lvl="1"/>
            <a:r>
              <a:rPr lang="en-CA" dirty="0" smtClean="0"/>
              <a:t>Similar to Win32 </a:t>
            </a:r>
            <a:r>
              <a:rPr lang="en-CA" dirty="0" err="1" smtClean="0"/>
              <a:t>MessageBox</a:t>
            </a:r>
            <a:endParaRPr lang="en-CA" dirty="0" smtClean="0"/>
          </a:p>
          <a:p>
            <a:pPr>
              <a:buNone/>
            </a:pPr>
            <a:r>
              <a:rPr lang="en-CA" dirty="0" err="1" smtClean="0"/>
              <a:t>mprintf</a:t>
            </a:r>
            <a:r>
              <a:rPr lang="en-CA" dirty="0" smtClean="0"/>
              <a:t>(char*, …);</a:t>
            </a:r>
          </a:p>
          <a:p>
            <a:pPr lvl="1"/>
            <a:r>
              <a:rPr lang="en-CA" dirty="0" smtClean="0"/>
              <a:t>Output to the </a:t>
            </a:r>
            <a:r>
              <a:rPr lang="en-CA" dirty="0" err="1" smtClean="0"/>
              <a:t>MaxScript</a:t>
            </a:r>
            <a:r>
              <a:rPr lang="en-CA" dirty="0" smtClean="0"/>
              <a:t> listener</a:t>
            </a:r>
          </a:p>
          <a:p>
            <a:pPr lvl="1"/>
            <a:r>
              <a:rPr lang="en-CA" dirty="0" smtClean="0"/>
              <a:t>must be followed by </a:t>
            </a:r>
            <a:r>
              <a:rPr lang="en-CA" dirty="0" err="1" smtClean="0"/>
              <a:t>mflush</a:t>
            </a:r>
            <a:r>
              <a:rPr lang="en-CA" dirty="0" smtClean="0"/>
              <a:t>();</a:t>
            </a:r>
          </a:p>
          <a:p>
            <a:pPr lvl="1"/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Then there was Visual Studio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Incredibly powerful debugging environment</a:t>
            </a:r>
          </a:p>
          <a:p>
            <a:endParaRPr lang="en-CA" dirty="0" smtClean="0"/>
          </a:p>
          <a:p>
            <a:r>
              <a:rPr lang="en-CA" dirty="0" smtClean="0"/>
              <a:t>Includes many tools to aid in debugging program execution.</a:t>
            </a:r>
            <a:endParaRPr lang="en-CA" dirty="0"/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Visual Studio Basics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smtClean="0"/>
              <a:t>Breakpoint</a:t>
            </a:r>
          </a:p>
          <a:p>
            <a:pPr lvl="1"/>
            <a:r>
              <a:rPr lang="en-CA" dirty="0" smtClean="0"/>
              <a:t>Press F9, Right Click-&gt;Set Breakpoint, Click in the margin</a:t>
            </a:r>
          </a:p>
          <a:p>
            <a:pPr lvl="1"/>
            <a:r>
              <a:rPr lang="en-CA" dirty="0" smtClean="0"/>
              <a:t>Halts execution</a:t>
            </a:r>
          </a:p>
          <a:p>
            <a:pPr lvl="1"/>
            <a:r>
              <a:rPr lang="en-CA" dirty="0" smtClean="0"/>
              <a:t>Allows visualization of memory state at a given point in time.</a:t>
            </a:r>
          </a:p>
          <a:p>
            <a:pPr lvl="1"/>
            <a:r>
              <a:rPr lang="en-CA" dirty="0" smtClean="0"/>
              <a:t>Step into, step over, step out, run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5029200"/>
            <a:ext cx="533400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Visual Studio Basics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smtClean="0"/>
              <a:t>Breakpoint</a:t>
            </a:r>
          </a:p>
          <a:p>
            <a:pPr lvl="1"/>
            <a:r>
              <a:rPr lang="en-CA" dirty="0" smtClean="0"/>
              <a:t>Press F9, Right Click-&gt;Set Breakpoint, Click in the margin</a:t>
            </a:r>
          </a:p>
          <a:p>
            <a:pPr lvl="1"/>
            <a:r>
              <a:rPr lang="en-CA" dirty="0" smtClean="0"/>
              <a:t>Halts execution</a:t>
            </a:r>
          </a:p>
          <a:p>
            <a:pPr lvl="1"/>
            <a:r>
              <a:rPr lang="en-CA" dirty="0" smtClean="0"/>
              <a:t>Allows visualization of memory state at a given point in time.</a:t>
            </a:r>
          </a:p>
          <a:p>
            <a:pPr lvl="1"/>
            <a:r>
              <a:rPr lang="en-CA" dirty="0" smtClean="0"/>
              <a:t>Step into, step over, step out, run</a:t>
            </a:r>
          </a:p>
          <a:p>
            <a:pPr lvl="1"/>
            <a:r>
              <a:rPr lang="en-CA" dirty="0" smtClean="0"/>
              <a:t>Right click -&gt; Step into specific</a:t>
            </a:r>
            <a:endParaRPr lang="en-C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4495800"/>
            <a:ext cx="3305175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Visual Studio Advanced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Location</a:t>
            </a:r>
          </a:p>
          <a:p>
            <a:pPr lvl="1"/>
            <a:r>
              <a:rPr lang="en-CA" dirty="0" smtClean="0"/>
              <a:t>Allows source to be different from compiled version</a:t>
            </a:r>
          </a:p>
          <a:p>
            <a:r>
              <a:rPr lang="en-CA" dirty="0" smtClean="0"/>
              <a:t>Conditional Breakpoints</a:t>
            </a:r>
          </a:p>
          <a:p>
            <a:pPr lvl="1"/>
            <a:r>
              <a:rPr lang="en-CA" dirty="0" smtClean="0"/>
              <a:t>Break if </a:t>
            </a:r>
            <a:r>
              <a:rPr lang="en-CA" dirty="0" err="1" smtClean="0"/>
              <a:t>myPtr</a:t>
            </a:r>
            <a:r>
              <a:rPr lang="en-CA" dirty="0" smtClean="0"/>
              <a:t> == NULL</a:t>
            </a:r>
          </a:p>
          <a:p>
            <a:r>
              <a:rPr lang="en-CA" dirty="0" smtClean="0"/>
              <a:t>Hit Count</a:t>
            </a:r>
          </a:p>
          <a:p>
            <a:pPr lvl="1"/>
            <a:r>
              <a:rPr lang="en-CA" dirty="0" smtClean="0"/>
              <a:t>Break on the </a:t>
            </a:r>
            <a:r>
              <a:rPr lang="en-CA" dirty="0" err="1" smtClean="0"/>
              <a:t>Xth</a:t>
            </a:r>
            <a:r>
              <a:rPr lang="en-CA" dirty="0" smtClean="0"/>
              <a:t> time</a:t>
            </a:r>
          </a:p>
          <a:p>
            <a:r>
              <a:rPr lang="en-CA" dirty="0" smtClean="0"/>
              <a:t>Filter</a:t>
            </a:r>
          </a:p>
          <a:p>
            <a:pPr lvl="1"/>
            <a:r>
              <a:rPr lang="en-CA" dirty="0" smtClean="0"/>
              <a:t>Only break for </a:t>
            </a:r>
            <a:r>
              <a:rPr lang="en-CA" dirty="0" err="1" smtClean="0"/>
              <a:t>process:XYZ</a:t>
            </a:r>
            <a:endParaRPr lang="en-CA" dirty="0" smtClean="0"/>
          </a:p>
          <a:p>
            <a:r>
              <a:rPr lang="en-CA" dirty="0" smtClean="0"/>
              <a:t>When Hit (</a:t>
            </a:r>
            <a:r>
              <a:rPr lang="en-CA" dirty="0" err="1" smtClean="0"/>
              <a:t>TracePoint</a:t>
            </a:r>
            <a:r>
              <a:rPr lang="en-CA" dirty="0" smtClean="0"/>
              <a:t>)</a:t>
            </a:r>
          </a:p>
          <a:p>
            <a:pPr lvl="1"/>
            <a:r>
              <a:rPr lang="en-CA" dirty="0" smtClean="0"/>
              <a:t>Print Message: </a:t>
            </a:r>
            <a:r>
              <a:rPr lang="en-CA" dirty="0" err="1" smtClean="0"/>
              <a:t>myPtr</a:t>
            </a:r>
            <a:r>
              <a:rPr lang="en-CA" dirty="0" smtClean="0"/>
              <a:t> Val: $(</a:t>
            </a:r>
            <a:r>
              <a:rPr lang="en-CA" dirty="0" err="1" smtClean="0"/>
              <a:t>myPtr</a:t>
            </a:r>
            <a:r>
              <a:rPr lang="en-CA" dirty="0" smtClean="0"/>
              <a:t>) </a:t>
            </a:r>
          </a:p>
          <a:p>
            <a:pPr lvl="1"/>
            <a:r>
              <a:rPr lang="en-CA" dirty="0" smtClean="0"/>
              <a:t>Run macro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3048000"/>
            <a:ext cx="25050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Watch windows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Auto, Local, Watch</a:t>
            </a:r>
          </a:p>
          <a:p>
            <a:r>
              <a:rPr lang="en-CA" dirty="0" smtClean="0"/>
              <a:t>View variables current value</a:t>
            </a:r>
          </a:p>
          <a:p>
            <a:r>
              <a:rPr lang="en-CA" dirty="0" smtClean="0"/>
              <a:t>See class hierarchies</a:t>
            </a:r>
            <a:endParaRPr lang="en-CA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3810000"/>
            <a:ext cx="625792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1_blank">
  <a:themeElements>
    <a:clrScheme name="1_blank 2">
      <a:dk1>
        <a:srgbClr val="000000"/>
      </a:dk1>
      <a:lt1>
        <a:srgbClr val="FFFFFF"/>
      </a:lt1>
      <a:dk2>
        <a:srgbClr val="000000"/>
      </a:dk2>
      <a:lt2>
        <a:srgbClr val="CCCCCC"/>
      </a:lt2>
      <a:accent1>
        <a:srgbClr val="003264"/>
      </a:accent1>
      <a:accent2>
        <a:srgbClr val="EE5500"/>
      </a:accent2>
      <a:accent3>
        <a:srgbClr val="FFFFFF"/>
      </a:accent3>
      <a:accent4>
        <a:srgbClr val="000000"/>
      </a:accent4>
      <a:accent5>
        <a:srgbClr val="AAADB8"/>
      </a:accent5>
      <a:accent6>
        <a:srgbClr val="D84C00"/>
      </a:accent6>
      <a:hlink>
        <a:srgbClr val="77BB11"/>
      </a:hlink>
      <a:folHlink>
        <a:srgbClr val="FFAA00"/>
      </a:folHlink>
    </a:clrScheme>
    <a:fontScheme name="1_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blank 1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00AADD"/>
        </a:accent1>
        <a:accent2>
          <a:srgbClr val="EE5500"/>
        </a:accent2>
        <a:accent3>
          <a:srgbClr val="FFFFFF"/>
        </a:accent3>
        <a:accent4>
          <a:srgbClr val="000000"/>
        </a:accent4>
        <a:accent5>
          <a:srgbClr val="AAD2EB"/>
        </a:accent5>
        <a:accent6>
          <a:srgbClr val="D84C00"/>
        </a:accent6>
        <a:hlink>
          <a:srgbClr val="77BB11"/>
        </a:hlink>
        <a:folHlink>
          <a:srgbClr val="FFAA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2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003264"/>
        </a:accent1>
        <a:accent2>
          <a:srgbClr val="EE5500"/>
        </a:accent2>
        <a:accent3>
          <a:srgbClr val="FFFFFF"/>
        </a:accent3>
        <a:accent4>
          <a:srgbClr val="000000"/>
        </a:accent4>
        <a:accent5>
          <a:srgbClr val="AAADB8"/>
        </a:accent5>
        <a:accent6>
          <a:srgbClr val="D84C00"/>
        </a:accent6>
        <a:hlink>
          <a:srgbClr val="77BB11"/>
        </a:hlink>
        <a:folHlink>
          <a:srgbClr val="FFAA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3ds Max - Webcast Training Day 6 - geometry pipeline</Template>
  <TotalTime>157</TotalTime>
  <Words>777</Words>
  <Application>Microsoft Office PowerPoint</Application>
  <PresentationFormat>On-screen Show (4:3)</PresentationFormat>
  <Paragraphs>192</Paragraphs>
  <Slides>26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1_blank</vt:lpstr>
      <vt:lpstr>Slide 1</vt:lpstr>
      <vt:lpstr>How to effectively Debug Max</vt:lpstr>
      <vt:lpstr>In the beginning…</vt:lpstr>
      <vt:lpstr>In the beginning…</vt:lpstr>
      <vt:lpstr>Then there was Visual Studio</vt:lpstr>
      <vt:lpstr>Visual Studio Basics</vt:lpstr>
      <vt:lpstr>Visual Studio Basics</vt:lpstr>
      <vt:lpstr>Visual Studio Advanced</vt:lpstr>
      <vt:lpstr>Watch windows</vt:lpstr>
      <vt:lpstr>Watch Windows Advanced</vt:lpstr>
      <vt:lpstr>Watch Windows Advanced</vt:lpstr>
      <vt:lpstr>Symbols</vt:lpstr>
      <vt:lpstr>Debugging Max</vt:lpstr>
      <vt:lpstr>Debugging Max</vt:lpstr>
      <vt:lpstr>Debugging Plugins</vt:lpstr>
      <vt:lpstr>Debugging Plugins</vt:lpstr>
      <vt:lpstr>Debugging Plugins</vt:lpstr>
      <vt:lpstr>Debugging References</vt:lpstr>
      <vt:lpstr>Debugging References</vt:lpstr>
      <vt:lpstr>Debugging References</vt:lpstr>
      <vt:lpstr>Debugging References</vt:lpstr>
      <vt:lpstr>Crash Dumps</vt:lpstr>
      <vt:lpstr>Retrieving Crash Dumps</vt:lpstr>
      <vt:lpstr>The best source for information</vt:lpstr>
      <vt:lpstr>The (2nd) best source of information</vt:lpstr>
      <vt:lpstr>And Done… Thank You!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Stephen Taylor</dc:creator>
  <cp:lastModifiedBy>Stephen Taylor</cp:lastModifiedBy>
  <cp:revision>18</cp:revision>
  <dcterms:created xsi:type="dcterms:W3CDTF">2006-08-16T00:00:00Z</dcterms:created>
  <dcterms:modified xsi:type="dcterms:W3CDTF">2009-05-15T04:08:41Z</dcterms:modified>
</cp:coreProperties>
</file>